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257" r:id="rId4"/>
    <p:sldId id="282" r:id="rId5"/>
    <p:sldId id="287" r:id="rId6"/>
    <p:sldId id="289" r:id="rId7"/>
    <p:sldId id="290" r:id="rId8"/>
    <p:sldId id="291" r:id="rId9"/>
    <p:sldId id="292" r:id="rId10"/>
    <p:sldId id="293" r:id="rId11"/>
    <p:sldId id="299" r:id="rId12"/>
    <p:sldId id="300" r:id="rId13"/>
    <p:sldId id="294" r:id="rId14"/>
    <p:sldId id="295" r:id="rId15"/>
    <p:sldId id="301" r:id="rId16"/>
    <p:sldId id="296" r:id="rId17"/>
    <p:sldId id="297" r:id="rId18"/>
    <p:sldId id="298" r:id="rId19"/>
    <p:sldId id="303" r:id="rId20"/>
    <p:sldId id="302" r:id="rId21"/>
    <p:sldId id="304" r:id="rId22"/>
    <p:sldId id="309" r:id="rId23"/>
    <p:sldId id="310" r:id="rId24"/>
    <p:sldId id="307" r:id="rId25"/>
    <p:sldId id="311" r:id="rId26"/>
    <p:sldId id="312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8" d="100"/>
          <a:sy n="68" d="100"/>
        </p:scale>
        <p:origin x="-144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C0B2-D325-47B6-A46C-CA2623D5144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2239B-6E1A-4B8F-B09F-1AE5904D98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eyewiki.org/Post-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105400"/>
            <a:ext cx="6781800" cy="175260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Presenter</a:t>
            </a:r>
            <a:r>
              <a:rPr lang="en-US" sz="2400" dirty="0" smtClean="0"/>
              <a:t> </a:t>
            </a:r>
            <a:r>
              <a:rPr lang="en-US" sz="2400" i="1" dirty="0" smtClean="0"/>
              <a:t>Dr. </a:t>
            </a:r>
            <a:r>
              <a:rPr lang="en-US" sz="2400" i="1" dirty="0" err="1" smtClean="0"/>
              <a:t>Hin</a:t>
            </a:r>
            <a:r>
              <a:rPr lang="en-US" sz="2400" i="1" dirty="0" smtClean="0"/>
              <a:t> Dan </a:t>
            </a:r>
            <a:r>
              <a:rPr lang="en-US" sz="1800" i="1" dirty="0" smtClean="0"/>
              <a:t>,</a:t>
            </a:r>
          </a:p>
          <a:p>
            <a:r>
              <a:rPr lang="en-US" sz="2400" i="1" dirty="0" smtClean="0"/>
              <a:t> IU resident </a:t>
            </a:r>
            <a:endParaRPr lang="en-US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Post- Traumatic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Endophthalmitis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IV.  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Post-traumatic non-infectious inflammation </a:t>
            </a:r>
          </a:p>
          <a:p>
            <a:r>
              <a:rPr lang="en-US" dirty="0" err="1" smtClean="0"/>
              <a:t>Phacoanaphylactic</a:t>
            </a:r>
            <a:r>
              <a:rPr lang="en-US" dirty="0" smtClean="0"/>
              <a:t> </a:t>
            </a:r>
            <a:r>
              <a:rPr lang="en-US" dirty="0" err="1" smtClean="0"/>
              <a:t>endophthalmitis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V. Management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General treatment</a:t>
            </a:r>
          </a:p>
          <a:p>
            <a:pPr lvl="1"/>
            <a:r>
              <a:rPr lang="en-US" dirty="0" smtClean="0"/>
              <a:t>Emergent admission</a:t>
            </a:r>
          </a:p>
          <a:p>
            <a:pPr>
              <a:buNone/>
            </a:pPr>
            <a:r>
              <a:rPr lang="en-US" b="1" dirty="0" smtClean="0"/>
              <a:t>Medical therapy</a:t>
            </a:r>
          </a:p>
          <a:p>
            <a:r>
              <a:rPr lang="en-US" dirty="0" smtClean="0"/>
              <a:t>Start systemic antibiotics </a:t>
            </a:r>
          </a:p>
          <a:p>
            <a:pPr lvl="1"/>
            <a:r>
              <a:rPr lang="en-US" dirty="0" err="1" smtClean="0"/>
              <a:t>vancomycin</a:t>
            </a:r>
            <a:r>
              <a:rPr lang="en-US" dirty="0" smtClean="0"/>
              <a:t>  1 g q12h and </a:t>
            </a:r>
            <a:r>
              <a:rPr lang="en-US" dirty="0" err="1" smtClean="0"/>
              <a:t>ceftazidime</a:t>
            </a:r>
            <a:r>
              <a:rPr lang="en-US" dirty="0" smtClean="0"/>
              <a:t> 1g q8h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Clindamycin</a:t>
            </a:r>
            <a:r>
              <a:rPr lang="en-US" dirty="0" smtClean="0"/>
              <a:t> (300 mg every 8 hours), </a:t>
            </a:r>
          </a:p>
          <a:p>
            <a:pPr lvl="1"/>
            <a:r>
              <a:rPr lang="en-US" dirty="0" err="1" smtClean="0"/>
              <a:t>amikacin</a:t>
            </a:r>
            <a:r>
              <a:rPr lang="en-US" dirty="0" smtClean="0"/>
              <a:t> (240 mg q8hr) or </a:t>
            </a:r>
            <a:r>
              <a:rPr lang="en-US" dirty="0" err="1" smtClean="0"/>
              <a:t>gentamycin</a:t>
            </a:r>
            <a:r>
              <a:rPr lang="en-US" dirty="0" smtClean="0"/>
              <a:t> 80 mg q8hr </a:t>
            </a:r>
          </a:p>
          <a:p>
            <a:pPr lvl="1">
              <a:buNone/>
            </a:pPr>
            <a:r>
              <a:rPr lang="en-US" dirty="0" smtClean="0"/>
              <a:t> in severe cases suspicious for Bacillus (history of IOFB) or anaerobic bacteria.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V.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Systemic </a:t>
            </a:r>
            <a:r>
              <a:rPr lang="en-US" sz="2800" b="1" dirty="0" err="1" smtClean="0"/>
              <a:t>antifungi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Fluconazole</a:t>
            </a:r>
            <a:r>
              <a:rPr lang="en-US" sz="2400" dirty="0" smtClean="0"/>
              <a:t> (200 mg BID)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Voriconazole</a:t>
            </a:r>
            <a:r>
              <a:rPr lang="en-US" sz="2400" dirty="0" smtClean="0"/>
              <a:t> (200mg BID, </a:t>
            </a:r>
            <a:r>
              <a:rPr lang="en-US" sz="2400" dirty="0" err="1" smtClean="0"/>
              <a:t>Intraveinous</a:t>
            </a:r>
            <a:r>
              <a:rPr lang="en-US" sz="2400" dirty="0" smtClean="0"/>
              <a:t>) fungal </a:t>
            </a:r>
            <a:r>
              <a:rPr lang="en-US" sz="2400" dirty="0" smtClean="0"/>
              <a:t>infection.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Perform vitreous biopsy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With </a:t>
            </a:r>
            <a:r>
              <a:rPr lang="en-US" sz="2400" dirty="0" err="1" smtClean="0"/>
              <a:t>intravitreal</a:t>
            </a:r>
            <a:r>
              <a:rPr lang="en-US" sz="2400" dirty="0" smtClean="0"/>
              <a:t>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1mg/0.1ml 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/>
              <a:t>Ceftazidime</a:t>
            </a:r>
            <a:r>
              <a:rPr lang="en-US" sz="2400" dirty="0" smtClean="0"/>
              <a:t> 2.25 mg/0.1ml injections in cases where PPV cannot be performed.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Initiate fortified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(50 mg/ml) with </a:t>
            </a:r>
            <a:r>
              <a:rPr lang="en-US" sz="2400" dirty="0" err="1" smtClean="0"/>
              <a:t>ceftazidime</a:t>
            </a:r>
            <a:r>
              <a:rPr lang="en-US" sz="2400" dirty="0" smtClean="0"/>
              <a:t> (100 mg/ml)  </a:t>
            </a:r>
            <a:r>
              <a:rPr lang="en-US" sz="2400" dirty="0" err="1" smtClean="0"/>
              <a:t>qh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6868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V.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 Medical follow up</a:t>
            </a:r>
            <a:endParaRPr lang="en-US" sz="2800" dirty="0" smtClean="0"/>
          </a:p>
          <a:p>
            <a:r>
              <a:rPr lang="en-US" sz="2800" dirty="0" smtClean="0"/>
              <a:t>H</a:t>
            </a:r>
            <a:r>
              <a:rPr lang="en-US" sz="2800" dirty="0" smtClean="0"/>
              <a:t>ospital </a:t>
            </a:r>
            <a:r>
              <a:rPr lang="en-US" sz="2800" dirty="0" smtClean="0"/>
              <a:t>3-5 days</a:t>
            </a:r>
          </a:p>
          <a:p>
            <a:pPr lvl="1"/>
            <a:r>
              <a:rPr lang="en-US" sz="2400" dirty="0" smtClean="0"/>
              <a:t> Medical follow up </a:t>
            </a:r>
          </a:p>
          <a:p>
            <a:pPr lvl="1"/>
            <a:r>
              <a:rPr lang="en-US" sz="2400" dirty="0" smtClean="0"/>
              <a:t>Clinical follow up </a:t>
            </a:r>
          </a:p>
          <a:p>
            <a:pPr>
              <a:buNone/>
            </a:pPr>
            <a:endParaRPr lang="en-US" sz="600" dirty="0" smtClean="0"/>
          </a:p>
          <a:p>
            <a:r>
              <a:rPr lang="en-US" sz="2800" dirty="0" err="1" smtClean="0"/>
              <a:t>Hypopyon</a:t>
            </a:r>
            <a:r>
              <a:rPr lang="en-US" sz="2800" dirty="0" smtClean="0"/>
              <a:t> resolves and </a:t>
            </a:r>
            <a:r>
              <a:rPr lang="en-US" sz="2800" dirty="0" err="1" smtClean="0"/>
              <a:t>vitritis</a:t>
            </a:r>
            <a:r>
              <a:rPr lang="en-US" sz="2800" dirty="0" smtClean="0"/>
              <a:t> improves, </a:t>
            </a:r>
          </a:p>
          <a:p>
            <a:pPr lvl="1"/>
            <a:r>
              <a:rPr lang="en-US" sz="2400" dirty="0" smtClean="0"/>
              <a:t>Oral route </a:t>
            </a:r>
          </a:p>
          <a:p>
            <a:pPr lvl="1"/>
            <a:r>
              <a:rPr lang="en-US" sz="2400" dirty="0" smtClean="0"/>
              <a:t>Patient is discharged 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lvl="1"/>
            <a:r>
              <a:rPr lang="en-US" sz="2400" dirty="0" err="1" smtClean="0"/>
              <a:t>fluoroquinolones</a:t>
            </a:r>
            <a:r>
              <a:rPr lang="en-US" sz="2400" dirty="0" smtClean="0"/>
              <a:t> ( o</a:t>
            </a:r>
            <a:r>
              <a:rPr lang="en-US" sz="2400" dirty="0" smtClean="0"/>
              <a:t>ral) </a:t>
            </a:r>
            <a:r>
              <a:rPr lang="en-US" sz="2400" dirty="0" smtClean="0"/>
              <a:t>(</a:t>
            </a:r>
            <a:r>
              <a:rPr lang="en-US" sz="2400" dirty="0" smtClean="0"/>
              <a:t>e.g. Ciprofloxacin 750 mg q 12 hr) 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800" dirty="0" smtClean="0"/>
              <a:t>Oral </a:t>
            </a:r>
            <a:r>
              <a:rPr lang="en-US" sz="2800" dirty="0" err="1" smtClean="0"/>
              <a:t>voriconazole</a:t>
            </a:r>
            <a:r>
              <a:rPr lang="en-US" sz="2800" dirty="0" smtClean="0"/>
              <a:t> (200 mg BID) for fungal infections. 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2400" i="1" dirty="0" smtClean="0"/>
              <a:t>Semiweekly to weekly follow-ups with B-scans are performed until the infection fully resolves. 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V. Management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smtClean="0"/>
              <a:t>PPV) with </a:t>
            </a:r>
            <a:r>
              <a:rPr lang="en-US" dirty="0" err="1" smtClean="0"/>
              <a:t>intravitreal</a:t>
            </a:r>
            <a:r>
              <a:rPr lang="en-US" dirty="0" smtClean="0"/>
              <a:t> </a:t>
            </a:r>
            <a:r>
              <a:rPr lang="en-US" dirty="0" smtClean="0"/>
              <a:t>antibiotics </a:t>
            </a:r>
            <a:r>
              <a:rPr lang="en-US" dirty="0" err="1" smtClean="0"/>
              <a:t>immediatey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Order : Bacterial and fungal cultures of undiluted vitreous. </a:t>
            </a:r>
          </a:p>
          <a:p>
            <a:r>
              <a:rPr lang="en-US" dirty="0" smtClean="0"/>
              <a:t>Emergent removal of </a:t>
            </a:r>
            <a:r>
              <a:rPr lang="en-US" dirty="0" smtClean="0"/>
              <a:t>IOFB, </a:t>
            </a:r>
            <a:r>
              <a:rPr lang="en-US" dirty="0" smtClean="0"/>
              <a:t>if present </a:t>
            </a:r>
          </a:p>
          <a:p>
            <a:r>
              <a:rPr lang="en-US" dirty="0" err="1" smtClean="0"/>
              <a:t>I</a:t>
            </a:r>
            <a:r>
              <a:rPr lang="en-US" dirty="0" err="1" smtClean="0"/>
              <a:t>ntravitreal</a:t>
            </a:r>
            <a:r>
              <a:rPr lang="en-US" dirty="0" smtClean="0"/>
              <a:t> </a:t>
            </a:r>
            <a:r>
              <a:rPr lang="en-US" dirty="0" err="1" smtClean="0"/>
              <a:t>vancomycin</a:t>
            </a:r>
            <a:r>
              <a:rPr lang="en-US" dirty="0" smtClean="0"/>
              <a:t> 1mg/0.1ml and </a:t>
            </a:r>
            <a:r>
              <a:rPr lang="en-US" dirty="0" err="1" smtClean="0"/>
              <a:t>ceftazidime</a:t>
            </a:r>
            <a:r>
              <a:rPr lang="en-US" dirty="0" smtClean="0"/>
              <a:t> 2.25 mg/0.1ml </a:t>
            </a:r>
            <a:r>
              <a:rPr lang="en-US" dirty="0" smtClean="0"/>
              <a:t>,during </a:t>
            </a:r>
            <a:r>
              <a:rPr lang="en-US" dirty="0" smtClean="0"/>
              <a:t>PPV. </a:t>
            </a:r>
          </a:p>
          <a:p>
            <a:r>
              <a:rPr lang="en-US" dirty="0" smtClean="0"/>
              <a:t>Avoid </a:t>
            </a:r>
            <a:r>
              <a:rPr lang="en-US" dirty="0" err="1" smtClean="0"/>
              <a:t>aminoglycosides</a:t>
            </a:r>
            <a:r>
              <a:rPr lang="en-US" dirty="0" smtClean="0"/>
              <a:t>,</a:t>
            </a:r>
            <a:r>
              <a:rPr lang="en-US" dirty="0" smtClean="0"/>
              <a:t> gram(-), </a:t>
            </a:r>
            <a:r>
              <a:rPr lang="en-US" dirty="0" smtClean="0"/>
              <a:t>high risk of retinal toxicity.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5126" y="830759"/>
            <a:ext cx="56346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prstClr val="black"/>
                </a:solidFill>
                <a:ea typeface="+mj-ea"/>
                <a:cs typeface="+mj-cs"/>
              </a:rPr>
              <a:t>Surgery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dirty="0" smtClean="0"/>
              <a:t> </a:t>
            </a:r>
            <a:r>
              <a:rPr lang="en-US" b="1" dirty="0" smtClean="0"/>
              <a:t>V.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300" b="1" dirty="0" smtClean="0"/>
              <a:t>Surgery</a:t>
            </a:r>
            <a:endParaRPr lang="en-US" sz="4300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IOFB , suspect </a:t>
            </a:r>
            <a:r>
              <a:rPr lang="en-US" dirty="0" smtClean="0"/>
              <a:t>Bacillus cereus is resistant to </a:t>
            </a:r>
            <a:r>
              <a:rPr lang="en-US" dirty="0" err="1" smtClean="0"/>
              <a:t>cephalosporins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 If Bacillus is suspected, low dose </a:t>
            </a:r>
            <a:r>
              <a:rPr lang="en-US" dirty="0" err="1" smtClean="0"/>
              <a:t>gentamycin</a:t>
            </a:r>
            <a:r>
              <a:rPr lang="en-US" dirty="0" smtClean="0"/>
              <a:t> 40ug </a:t>
            </a:r>
            <a:r>
              <a:rPr lang="en-US" dirty="0" err="1" smtClean="0"/>
              <a:t>intravitreal</a:t>
            </a:r>
            <a:r>
              <a:rPr lang="en-US" dirty="0" smtClean="0"/>
              <a:t> injection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dirty="0" smtClean="0"/>
              <a:t> Intravitreal corticosteroid (</a:t>
            </a:r>
            <a:r>
              <a:rPr lang="en-US" dirty="0" err="1" smtClean="0"/>
              <a:t>dexamethasone</a:t>
            </a:r>
            <a:r>
              <a:rPr lang="en-US" dirty="0" smtClean="0"/>
              <a:t>, 0.4 mg / 0.1 ml) </a:t>
            </a:r>
          </a:p>
          <a:p>
            <a:r>
              <a:rPr lang="en-US" dirty="0" smtClean="0"/>
              <a:t> Consider </a:t>
            </a:r>
            <a:r>
              <a:rPr lang="en-US" dirty="0" err="1" smtClean="0"/>
              <a:t>amphotericin</a:t>
            </a:r>
            <a:r>
              <a:rPr lang="en-US" dirty="0" smtClean="0"/>
              <a:t> (5 </a:t>
            </a:r>
            <a:r>
              <a:rPr lang="en-US" dirty="0" err="1" smtClean="0"/>
              <a:t>ug</a:t>
            </a:r>
            <a:r>
              <a:rPr lang="en-US" dirty="0" smtClean="0"/>
              <a:t>/0.1 ml) or </a:t>
            </a:r>
            <a:r>
              <a:rPr lang="en-US" dirty="0" err="1" smtClean="0"/>
              <a:t>voriconazole</a:t>
            </a:r>
            <a:r>
              <a:rPr lang="en-US" dirty="0" smtClean="0"/>
              <a:t> (40-50 µg in 0.1 ml) </a:t>
            </a:r>
            <a:r>
              <a:rPr lang="en-US" dirty="0" err="1" smtClean="0"/>
              <a:t>intravitreal</a:t>
            </a:r>
            <a:r>
              <a:rPr lang="en-US" dirty="0" smtClean="0"/>
              <a:t> injection if</a:t>
            </a:r>
            <a:r>
              <a:rPr lang="en-US" sz="3000" b="1" i="1" dirty="0" smtClean="0"/>
              <a:t> vegetable matter contamination 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</a:t>
            </a:r>
            <a:r>
              <a:rPr lang="en-US" b="1" dirty="0" smtClean="0"/>
              <a:t> V.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b="1" dirty="0" smtClean="0"/>
              <a:t>Surgical </a:t>
            </a:r>
            <a:r>
              <a:rPr lang="en-US" b="1" dirty="0" smtClean="0"/>
              <a:t>follow up</a:t>
            </a:r>
          </a:p>
          <a:p>
            <a:r>
              <a:rPr lang="en-US" dirty="0" smtClean="0"/>
              <a:t>Daily follow-up until  improvement</a:t>
            </a:r>
          </a:p>
          <a:p>
            <a:r>
              <a:rPr lang="en-US" dirty="0" smtClean="0"/>
              <a:t>Repeat </a:t>
            </a:r>
            <a:r>
              <a:rPr lang="en-US" dirty="0" err="1" smtClean="0"/>
              <a:t>intravitreal</a:t>
            </a:r>
            <a:r>
              <a:rPr lang="en-US" dirty="0" smtClean="0"/>
              <a:t> antibiotics in 48-72 hours if not improvement . </a:t>
            </a:r>
          </a:p>
          <a:p>
            <a:r>
              <a:rPr lang="en-US" dirty="0" smtClean="0"/>
              <a:t>Possible repeat </a:t>
            </a:r>
            <a:r>
              <a:rPr lang="en-US" dirty="0" err="1" smtClean="0"/>
              <a:t>vitrectomy</a:t>
            </a:r>
            <a:r>
              <a:rPr lang="en-US" dirty="0" smtClean="0"/>
              <a:t> for further debridement of the infectious material in the vitreous especially if a limited </a:t>
            </a:r>
            <a:r>
              <a:rPr lang="en-US" dirty="0" err="1" smtClean="0"/>
              <a:t>vitrectomy</a:t>
            </a:r>
            <a:r>
              <a:rPr lang="en-US" dirty="0" smtClean="0"/>
              <a:t> was performed initially due to media opacity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Complications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Vitreous hemorrhage </a:t>
            </a:r>
          </a:p>
          <a:p>
            <a:r>
              <a:rPr lang="en-US" dirty="0" smtClean="0"/>
              <a:t>Recurrent </a:t>
            </a:r>
            <a:r>
              <a:rPr lang="en-US" dirty="0" err="1" smtClean="0"/>
              <a:t>endophthalmitis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Retinal tears </a:t>
            </a:r>
          </a:p>
          <a:p>
            <a:r>
              <a:rPr lang="en-US" dirty="0" smtClean="0"/>
              <a:t>Retinal detachment </a:t>
            </a:r>
          </a:p>
          <a:p>
            <a:r>
              <a:rPr lang="en-US" dirty="0" err="1" smtClean="0"/>
              <a:t>Choroidal</a:t>
            </a:r>
            <a:r>
              <a:rPr lang="en-US" dirty="0" smtClean="0"/>
              <a:t> Detachment </a:t>
            </a:r>
          </a:p>
          <a:p>
            <a:r>
              <a:rPr lang="en-US" dirty="0" smtClean="0"/>
              <a:t>Drug induced retinal toxicity </a:t>
            </a:r>
          </a:p>
          <a:p>
            <a:r>
              <a:rPr lang="en-US" dirty="0" smtClean="0"/>
              <a:t>Cataract </a:t>
            </a:r>
          </a:p>
          <a:p>
            <a:r>
              <a:rPr lang="en-US" dirty="0" smtClean="0"/>
              <a:t>Secondary glaucoma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Prognosis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prognosis is poor and depends on the virulence of the infecting organism, presence of retinal detachment, timing of treatment, and the extent of initial injury.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76" y="0"/>
            <a:ext cx="903612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685800" y="914400"/>
            <a:ext cx="8001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VI. Case Report </a:t>
            </a:r>
            <a:endParaRPr lang="en-US" sz="7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Post-traumatic </a:t>
            </a:r>
          </a:p>
          <a:p>
            <a:pPr algn="ctr"/>
            <a:r>
              <a:rPr lang="en-US" sz="7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endophthalmitis</a:t>
            </a:r>
            <a:r>
              <a:rPr lang="en-US" sz="7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dirty="0" smtClean="0"/>
              <a:t> Introduction </a:t>
            </a:r>
            <a:endParaRPr lang="en-US" dirty="0" smtClean="0"/>
          </a:p>
          <a:p>
            <a:pPr marL="571500" indent="-571500">
              <a:buAutoNum type="romanUcPeriod"/>
            </a:pPr>
            <a:r>
              <a:rPr lang="en-US" dirty="0" smtClean="0"/>
              <a:t> </a:t>
            </a:r>
            <a:r>
              <a:rPr lang="en-US" dirty="0" err="1" smtClean="0"/>
              <a:t>Pathophysiology</a:t>
            </a:r>
            <a:endParaRPr lang="en-US" dirty="0" smtClean="0"/>
          </a:p>
          <a:p>
            <a:pPr marL="571500" indent="-571500">
              <a:buAutoNum type="romanUcPeriod"/>
            </a:pPr>
            <a:r>
              <a:rPr lang="en-US" dirty="0" smtClean="0"/>
              <a:t> Diagnosis </a:t>
            </a:r>
          </a:p>
          <a:p>
            <a:pPr marL="571500" indent="-571500">
              <a:buAutoNum type="romanUcPeriod"/>
            </a:pPr>
            <a:r>
              <a:rPr lang="en-US" dirty="0" smtClean="0"/>
              <a:t> Differential diagnosis </a:t>
            </a:r>
          </a:p>
          <a:p>
            <a:pPr marL="571500" indent="-571500">
              <a:buAutoNum type="romanUcPeriod"/>
            </a:pPr>
            <a:r>
              <a:rPr lang="en-US" dirty="0" smtClean="0"/>
              <a:t> Management </a:t>
            </a:r>
          </a:p>
          <a:p>
            <a:pPr marL="571500" indent="-571500">
              <a:buAutoNum type="romanUcPeriod"/>
            </a:pPr>
            <a:r>
              <a:rPr lang="en-US" dirty="0" smtClean="0"/>
              <a:t> Case </a:t>
            </a:r>
            <a:r>
              <a:rPr lang="en-US" dirty="0" smtClean="0"/>
              <a:t>Report</a:t>
            </a: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VI.Case</a:t>
            </a:r>
            <a:r>
              <a:rPr lang="en-US" sz="4800" b="1" dirty="0" smtClean="0"/>
              <a:t> 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2800" dirty="0" smtClean="0"/>
              <a:t>A man , 55 years old , farmer , from Prey </a:t>
            </a:r>
            <a:r>
              <a:rPr lang="en-US" sz="2800" dirty="0" err="1" smtClean="0"/>
              <a:t>Veng</a:t>
            </a:r>
            <a:r>
              <a:rPr lang="en-US" sz="2800" dirty="0" smtClean="0"/>
              <a:t> province.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 Arrived  &amp; Admitted him at </a:t>
            </a:r>
            <a:r>
              <a:rPr lang="en-US" sz="2800" dirty="0" err="1" smtClean="0"/>
              <a:t>Preah</a:t>
            </a:r>
            <a:r>
              <a:rPr lang="en-US" sz="2800" dirty="0" smtClean="0"/>
              <a:t> </a:t>
            </a:r>
            <a:r>
              <a:rPr lang="en-US" sz="2800" dirty="0" err="1" smtClean="0"/>
              <a:t>Angdoung</a:t>
            </a:r>
            <a:r>
              <a:rPr lang="en-US" sz="2800" dirty="0" smtClean="0"/>
              <a:t> Hospital  at 10: 10 pm</a:t>
            </a:r>
            <a:r>
              <a:rPr lang="en-US" sz="2800" i="1" dirty="0" smtClean="0">
                <a:solidFill>
                  <a:srgbClr val="0070C0"/>
                </a:solidFill>
              </a:rPr>
              <a:t>, on May 13</a:t>
            </a:r>
            <a:r>
              <a:rPr lang="en-US" sz="2800" i="1" baseline="30000" dirty="0" smtClean="0">
                <a:solidFill>
                  <a:srgbClr val="0070C0"/>
                </a:solidFill>
              </a:rPr>
              <a:t>th</a:t>
            </a:r>
            <a:r>
              <a:rPr lang="en-US" sz="2800" i="1" dirty="0" smtClean="0">
                <a:solidFill>
                  <a:srgbClr val="0070C0"/>
                </a:solidFill>
              </a:rPr>
              <a:t> , 2014,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Presented with history – injured by knife on the right </a:t>
            </a:r>
            <a:r>
              <a:rPr lang="en-US" sz="2800" dirty="0" err="1" smtClean="0"/>
              <a:t>eye,during</a:t>
            </a:r>
            <a:r>
              <a:rPr lang="en-US" sz="2800" dirty="0" smtClean="0"/>
              <a:t> cutting grass at the rice field at 01:45 pm, on the same day.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CC: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 Ocular pain 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/>
              <a:t> </a:t>
            </a:r>
            <a:r>
              <a:rPr lang="en-US" sz="2600" dirty="0" smtClean="0"/>
              <a:t>Not be able to see                         on the right eye.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 Blooding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419600" y="5105400"/>
            <a:ext cx="4572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VI.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7056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 Examination: </a:t>
            </a:r>
          </a:p>
          <a:p>
            <a:r>
              <a:rPr lang="en-US" sz="2800" dirty="0" smtClean="0"/>
              <a:t> GA: NAD </a:t>
            </a:r>
          </a:p>
          <a:p>
            <a:r>
              <a:rPr lang="en-US" sz="2800" dirty="0" smtClean="0"/>
              <a:t> VA: OD: PL ; OG: 6/9</a:t>
            </a:r>
          </a:p>
          <a:p>
            <a:r>
              <a:rPr lang="en-US" sz="2800" dirty="0" smtClean="0"/>
              <a:t> Ocular examination: </a:t>
            </a:r>
          </a:p>
          <a:p>
            <a:pPr lvl="1"/>
            <a:r>
              <a:rPr lang="en-US" sz="2400" dirty="0" smtClean="0"/>
              <a:t> EOM: NAD</a:t>
            </a:r>
          </a:p>
          <a:p>
            <a:pPr lvl="1"/>
            <a:r>
              <a:rPr lang="en-US" sz="2400" dirty="0" smtClean="0"/>
              <a:t> Eye lid , lid , eye lashes, lid margin : NAD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Conjunctival</a:t>
            </a:r>
            <a:r>
              <a:rPr lang="en-US" sz="2400" dirty="0" smtClean="0"/>
              <a:t>  injection </a:t>
            </a:r>
          </a:p>
          <a:p>
            <a:pPr lvl="1"/>
            <a:r>
              <a:rPr lang="en-US" sz="2400" dirty="0" smtClean="0"/>
              <a:t> Corneal perforation with </a:t>
            </a:r>
            <a:r>
              <a:rPr lang="en-US" sz="2400" dirty="0" smtClean="0"/>
              <a:t>iris  prolapsed </a:t>
            </a:r>
            <a:endParaRPr lang="en-US" sz="2400" dirty="0" smtClean="0"/>
          </a:p>
          <a:p>
            <a:pPr lvl="1"/>
            <a:r>
              <a:rPr lang="en-US" sz="2400" dirty="0" smtClean="0"/>
              <a:t> AC: flat with </a:t>
            </a:r>
            <a:r>
              <a:rPr lang="en-US" sz="2400" dirty="0" err="1" smtClean="0"/>
              <a:t>hyphema</a:t>
            </a:r>
            <a:endParaRPr lang="en-US" sz="2400" dirty="0" smtClean="0"/>
          </a:p>
          <a:p>
            <a:pPr lvl="1"/>
            <a:r>
              <a:rPr lang="en-US" sz="2400" dirty="0" smtClean="0"/>
              <a:t> Pupil not round </a:t>
            </a:r>
          </a:p>
          <a:p>
            <a:pPr lvl="1"/>
            <a:r>
              <a:rPr lang="en-US" sz="2400" dirty="0" smtClean="0"/>
              <a:t> lens is opacity (  cataract  formation) </a:t>
            </a:r>
          </a:p>
          <a:p>
            <a:pPr lvl="1">
              <a:buNone/>
            </a:pPr>
            <a:endParaRPr lang="en-US" dirty="0" smtClean="0"/>
          </a:p>
          <a:p>
            <a:pPr lvl="3">
              <a:buNone/>
            </a:pPr>
            <a:endParaRPr lang="en-US" dirty="0"/>
          </a:p>
        </p:txBody>
      </p:sp>
      <p:pic>
        <p:nvPicPr>
          <p:cNvPr id="5" name="Content Placeholder 3" descr="8407583229_4066507a19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1430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VI. Case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 Treatment </a:t>
            </a:r>
          </a:p>
          <a:p>
            <a:r>
              <a:rPr lang="en-US" dirty="0" smtClean="0"/>
              <a:t> Indication :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OD </a:t>
            </a:r>
            <a:r>
              <a:rPr lang="en-US" dirty="0" smtClean="0"/>
              <a:t>: corneal </a:t>
            </a:r>
            <a:r>
              <a:rPr lang="en-US" dirty="0" smtClean="0"/>
              <a:t>wound </a:t>
            </a:r>
            <a:r>
              <a:rPr lang="en-US" dirty="0" smtClean="0"/>
              <a:t>repaired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and Intravitreal antibiotic injection.</a:t>
            </a:r>
          </a:p>
          <a:p>
            <a:pPr lvl="1">
              <a:buNone/>
            </a:pPr>
            <a:r>
              <a:rPr lang="en-US" dirty="0" smtClean="0"/>
              <a:t> (3</a:t>
            </a:r>
            <a:r>
              <a:rPr lang="en-US" baseline="30000" dirty="0" smtClean="0"/>
              <a:t>rd</a:t>
            </a:r>
            <a:r>
              <a:rPr lang="en-US" dirty="0" smtClean="0"/>
              <a:t> generation of  </a:t>
            </a:r>
            <a:r>
              <a:rPr lang="en-US" dirty="0" err="1" smtClean="0"/>
              <a:t>cephalosporine</a:t>
            </a:r>
            <a:r>
              <a:rPr lang="en-US" dirty="0" smtClean="0"/>
              <a:t> 1mg/0.1ml)</a:t>
            </a:r>
          </a:p>
          <a:p>
            <a:pPr lvl="1">
              <a:buNone/>
            </a:pPr>
            <a:r>
              <a:rPr lang="en-US" dirty="0" smtClean="0"/>
              <a:t>With out B- scan </a:t>
            </a:r>
            <a:endParaRPr lang="en-US" dirty="0" smtClean="0"/>
          </a:p>
          <a:p>
            <a:r>
              <a:rPr lang="en-US" dirty="0" smtClean="0"/>
              <a:t> Medical treatment  </a:t>
            </a:r>
          </a:p>
          <a:p>
            <a:pPr lvl="2"/>
            <a:r>
              <a:rPr lang="en-US" dirty="0" smtClean="0"/>
              <a:t> Antibiotic  </a:t>
            </a:r>
            <a:r>
              <a:rPr lang="en-US" dirty="0" err="1" smtClean="0"/>
              <a:t>eyedrop</a:t>
            </a:r>
            <a:r>
              <a:rPr lang="en-US" dirty="0" smtClean="0"/>
              <a:t> </a:t>
            </a:r>
            <a:r>
              <a:rPr lang="en-US" dirty="0" err="1" smtClean="0"/>
              <a:t>qh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Steroid  </a:t>
            </a:r>
            <a:r>
              <a:rPr lang="en-US" dirty="0" err="1" smtClean="0"/>
              <a:t>eyedrop</a:t>
            </a:r>
            <a:r>
              <a:rPr lang="en-US" dirty="0" smtClean="0"/>
              <a:t>  </a:t>
            </a:r>
            <a:r>
              <a:rPr lang="en-US" dirty="0" err="1" smtClean="0"/>
              <a:t>qh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Systemic antibiotic 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VI.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4 months later , he arrived with suture loose, </a:t>
            </a:r>
          </a:p>
          <a:p>
            <a:pPr lvl="1"/>
            <a:r>
              <a:rPr lang="en-US" dirty="0" smtClean="0"/>
              <a:t> VA : OD : HM </a:t>
            </a:r>
          </a:p>
          <a:p>
            <a:pPr lvl="1"/>
            <a:r>
              <a:rPr lang="en-US" dirty="0" smtClean="0"/>
              <a:t> Ocular pain </a:t>
            </a:r>
          </a:p>
          <a:p>
            <a:pPr lvl="1"/>
            <a:r>
              <a:rPr lang="en-US" dirty="0" err="1" smtClean="0"/>
              <a:t>Conjunctival</a:t>
            </a:r>
            <a:r>
              <a:rPr lang="en-US" dirty="0" smtClean="0"/>
              <a:t> injection, </a:t>
            </a:r>
            <a:r>
              <a:rPr lang="en-US" dirty="0" err="1" smtClean="0"/>
              <a:t>Chemosis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moderate anterior chamber reaction </a:t>
            </a:r>
          </a:p>
          <a:p>
            <a:pPr lvl="1"/>
            <a:r>
              <a:rPr lang="en-US" dirty="0" err="1" smtClean="0"/>
              <a:t>Hypopyon</a:t>
            </a:r>
            <a:r>
              <a:rPr lang="en-US" dirty="0" smtClean="0"/>
              <a:t>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With out B-Scan </a:t>
            </a:r>
            <a:endParaRPr lang="en-US" dirty="0" smtClean="0"/>
          </a:p>
          <a:p>
            <a:r>
              <a:rPr lang="en-US" dirty="0" smtClean="0"/>
              <a:t> Diagnosis OD: Post traumatic </a:t>
            </a:r>
            <a:r>
              <a:rPr lang="en-US" dirty="0" err="1" smtClean="0"/>
              <a:t>endophthalmitis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G:\cu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17526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10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VI. Case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914400"/>
            <a:ext cx="8686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Treatment  </a:t>
            </a:r>
          </a:p>
          <a:p>
            <a:pPr>
              <a:buFontTx/>
              <a:buChar char="-"/>
            </a:pPr>
            <a:r>
              <a:rPr lang="en-US" sz="3200" dirty="0" smtClean="0"/>
              <a:t>  Indication : OD: </a:t>
            </a:r>
            <a:r>
              <a:rPr lang="en-US" sz="3200" dirty="0" err="1" smtClean="0"/>
              <a:t>Intavitreal</a:t>
            </a:r>
            <a:r>
              <a:rPr lang="en-US" sz="3200" dirty="0" smtClean="0"/>
              <a:t>   </a:t>
            </a:r>
            <a:r>
              <a:rPr lang="en-US" sz="3200" dirty="0" smtClean="0"/>
              <a:t>injection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  </a:t>
            </a:r>
            <a:r>
              <a:rPr lang="en-US" sz="3200" dirty="0" smtClean="0"/>
              <a:t> </a:t>
            </a:r>
            <a:r>
              <a:rPr lang="en-US" sz="2400" dirty="0" smtClean="0"/>
              <a:t>(3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generation of  </a:t>
            </a:r>
            <a:r>
              <a:rPr lang="en-US" sz="2400" dirty="0" err="1" smtClean="0"/>
              <a:t>cephalosporine</a:t>
            </a:r>
            <a:r>
              <a:rPr lang="en-US" sz="2400" dirty="0" smtClean="0"/>
              <a:t> 1mg/0.1ml)</a:t>
            </a: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Topical Antibiotic + steroid q 2 h </a:t>
            </a:r>
            <a:endParaRPr lang="en-US" sz="3200" dirty="0" smtClean="0"/>
          </a:p>
          <a:p>
            <a:r>
              <a:rPr lang="en-US" sz="3200" dirty="0" smtClean="0"/>
              <a:t>      </a:t>
            </a:r>
            <a:endParaRPr lang="en-US" sz="3200" dirty="0" smtClean="0"/>
          </a:p>
          <a:p>
            <a:r>
              <a:rPr lang="en-US" sz="3200" dirty="0" smtClean="0"/>
              <a:t>One </a:t>
            </a:r>
            <a:r>
              <a:rPr lang="en-US" sz="3200" dirty="0" smtClean="0"/>
              <a:t>month later : </a:t>
            </a:r>
          </a:p>
          <a:p>
            <a:pPr>
              <a:buFontTx/>
              <a:buChar char="-"/>
            </a:pPr>
            <a:r>
              <a:rPr lang="en-US" sz="2800" dirty="0" smtClean="0"/>
              <a:t>The </a:t>
            </a:r>
            <a:r>
              <a:rPr lang="en-US" sz="2800" dirty="0" smtClean="0"/>
              <a:t>disease is better </a:t>
            </a:r>
            <a:endParaRPr lang="en-US" sz="2800" dirty="0" smtClean="0"/>
          </a:p>
          <a:p>
            <a:endParaRPr lang="en-US" sz="2400" dirty="0" smtClean="0"/>
          </a:p>
          <a:p>
            <a:pPr>
              <a:buFontTx/>
              <a:buChar char="-"/>
            </a:pPr>
            <a:r>
              <a:rPr lang="en-US" sz="3200" dirty="0" smtClean="0"/>
              <a:t> Stop steroid &amp; Antibiotic </a:t>
            </a:r>
          </a:p>
          <a:p>
            <a:r>
              <a:rPr lang="en-US" sz="3200" dirty="0" smtClean="0"/>
              <a:t>One day after that </a:t>
            </a:r>
          </a:p>
          <a:p>
            <a:pPr>
              <a:buFontTx/>
              <a:buChar char="-"/>
            </a:pPr>
            <a:r>
              <a:rPr lang="en-US" sz="3200" dirty="0" smtClean="0"/>
              <a:t> The disease was relapse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VI. Case </a:t>
            </a:r>
            <a:endParaRPr lang="en-US" dirty="0"/>
          </a:p>
        </p:txBody>
      </p:sp>
      <p:pic>
        <p:nvPicPr>
          <p:cNvPr id="4" name="Picture 2" descr="G:\cu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33400"/>
            <a:ext cx="3200400" cy="2596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304800" y="1696283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VA : OD :  PL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Ocular pain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Conjunctival</a:t>
            </a:r>
            <a:r>
              <a:rPr lang="en-US" sz="3200" dirty="0" smtClean="0"/>
              <a:t> injection, </a:t>
            </a:r>
            <a:r>
              <a:rPr lang="en-US" sz="3200" dirty="0" err="1" smtClean="0"/>
              <a:t>Chemosis</a:t>
            </a:r>
            <a:r>
              <a:rPr lang="en-US" sz="3200" dirty="0" smtClean="0"/>
              <a:t>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Moderate anterior chamber reaction , </a:t>
            </a:r>
            <a:r>
              <a:rPr lang="en-US" sz="3200" dirty="0" err="1" smtClean="0"/>
              <a:t>fibrine</a:t>
            </a:r>
            <a:endParaRPr lang="en-US" sz="32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Hypopyon</a:t>
            </a:r>
            <a:r>
              <a:rPr lang="en-US" sz="3200" dirty="0" smtClean="0"/>
              <a:t> , and total fibrin in the </a:t>
            </a:r>
            <a:r>
              <a:rPr lang="en-US" sz="3200" dirty="0" smtClean="0"/>
              <a:t>AC</a:t>
            </a:r>
          </a:p>
          <a:p>
            <a:pPr lvl="1">
              <a:lnSpc>
                <a:spcPct val="150000"/>
              </a:lnSpc>
            </a:pPr>
            <a:r>
              <a:rPr lang="en-US" sz="3200" b="1" dirty="0" smtClean="0"/>
              <a:t> Diagnosis </a:t>
            </a:r>
            <a:r>
              <a:rPr lang="en-US" sz="2800" b="1" dirty="0" smtClean="0"/>
              <a:t>: OD : </a:t>
            </a:r>
            <a:r>
              <a:rPr lang="en-US" sz="2800" b="1" dirty="0" err="1" smtClean="0"/>
              <a:t>Endophthalmitis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lvl="1"/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VII.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Treatment  </a:t>
            </a:r>
          </a:p>
          <a:p>
            <a:pPr>
              <a:buFontTx/>
              <a:buChar char="-"/>
            </a:pPr>
            <a:r>
              <a:rPr lang="en-US" dirty="0" smtClean="0"/>
              <a:t>Indication </a:t>
            </a:r>
            <a:r>
              <a:rPr lang="en-US" dirty="0" smtClean="0"/>
              <a:t>: OD:  AC wash out and </a:t>
            </a:r>
            <a:r>
              <a:rPr lang="en-US" dirty="0" err="1" smtClean="0"/>
              <a:t>Intavitreal</a:t>
            </a:r>
            <a:r>
              <a:rPr lang="en-US" dirty="0" smtClean="0"/>
              <a:t>  injection </a:t>
            </a:r>
            <a:r>
              <a:rPr lang="en-US" sz="2400" i="1" dirty="0" smtClean="0"/>
              <a:t>(3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 generation of  </a:t>
            </a:r>
            <a:r>
              <a:rPr lang="en-US" sz="2400" i="1" dirty="0" err="1" smtClean="0"/>
              <a:t>cephalosporine</a:t>
            </a:r>
            <a:r>
              <a:rPr lang="en-US" sz="2400" i="1" dirty="0" smtClean="0"/>
              <a:t> 1mg/0.1ml</a:t>
            </a:r>
            <a:r>
              <a:rPr lang="en-US" sz="2400" i="1" dirty="0" smtClean="0"/>
              <a:t>)</a:t>
            </a:r>
            <a:endParaRPr lang="en-US" i="1" dirty="0" smtClean="0"/>
          </a:p>
          <a:p>
            <a:pPr>
              <a:buNone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dirty="0" smtClean="0"/>
              <a:t>Topical Antibiotic + steroid </a:t>
            </a:r>
            <a:r>
              <a:rPr lang="en-US" dirty="0" smtClean="0"/>
              <a:t>q2h </a:t>
            </a:r>
            <a:r>
              <a:rPr lang="en-US" dirty="0" smtClean="0"/>
              <a:t>-         </a:t>
            </a:r>
          </a:p>
          <a:p>
            <a:pPr>
              <a:buNone/>
            </a:pPr>
            <a:r>
              <a:rPr lang="en-US" dirty="0" smtClean="0"/>
              <a:t>Follow up the day after, t</a:t>
            </a:r>
            <a:r>
              <a:rPr lang="en-US" sz="2800" dirty="0" smtClean="0"/>
              <a:t>he disease is better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 err="1" smtClean="0"/>
              <a:t>Surv</a:t>
            </a:r>
            <a:r>
              <a:rPr lang="en-US" sz="1800" dirty="0" smtClean="0"/>
              <a:t> </a:t>
            </a:r>
            <a:r>
              <a:rPr lang="en-US" sz="1800" dirty="0" err="1" smtClean="0"/>
              <a:t>Ophthalmol</a:t>
            </a:r>
            <a:r>
              <a:rPr lang="en-US" sz="1800" dirty="0" smtClean="0"/>
              <a:t> 43 ( 3 ) November-December 1998 ( KRESLOFF ET AL.)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http://eyewiki.org/Post-T</a:t>
            </a:r>
            <a:endParaRPr lang="en-US" sz="1800" dirty="0" smtClean="0"/>
          </a:p>
          <a:p>
            <a:pPr marL="514350" indent="-514350">
              <a:buAutoNum type="arabicPeriod"/>
            </a:pPr>
            <a:r>
              <a:rPr lang="en-US" sz="1800" dirty="0" err="1" smtClean="0"/>
              <a:t>Bhagat</a:t>
            </a:r>
            <a:r>
              <a:rPr lang="en-US" sz="1800" dirty="0" smtClean="0"/>
              <a:t> N, </a:t>
            </a:r>
            <a:r>
              <a:rPr lang="en-US" sz="1800" dirty="0" err="1" smtClean="0"/>
              <a:t>Nagori</a:t>
            </a:r>
            <a:r>
              <a:rPr lang="en-US" sz="1800" dirty="0" smtClean="0"/>
              <a:t> S, </a:t>
            </a:r>
            <a:r>
              <a:rPr lang="en-US" sz="1800" dirty="0" err="1" smtClean="0"/>
              <a:t>Zarbin</a:t>
            </a:r>
            <a:r>
              <a:rPr lang="en-US" sz="1800" dirty="0" smtClean="0"/>
              <a:t> MA. Traumatic </a:t>
            </a:r>
            <a:r>
              <a:rPr lang="en-US" sz="1800" dirty="0" err="1" smtClean="0"/>
              <a:t>endophthalmitis</a:t>
            </a:r>
            <a:r>
              <a:rPr lang="en-US" sz="1800" dirty="0" smtClean="0"/>
              <a:t>. Survey of Ophthalmology. Forthcoming. 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Essex RW, Yi Q, Charles PG, Allen PJ. Post-traumatic </a:t>
            </a:r>
            <a:r>
              <a:rPr lang="en-US" sz="1800" dirty="0" err="1" smtClean="0"/>
              <a:t>endophthalmitis</a:t>
            </a:r>
            <a:r>
              <a:rPr lang="en-US" sz="1800" dirty="0" smtClean="0"/>
              <a:t>. Ophthalmology. 2004 Nov;111(11):2015-22.Meredith TA. Posttraumatic </a:t>
            </a:r>
            <a:r>
              <a:rPr lang="en-US" sz="1800" dirty="0" err="1" smtClean="0"/>
              <a:t>endophthalmitis</a:t>
            </a:r>
            <a:r>
              <a:rPr lang="en-US" sz="1800" dirty="0" smtClean="0"/>
              <a:t>. Archives of ophthalmology. 1999 Apr;117(4):520-1. </a:t>
            </a:r>
          </a:p>
          <a:p>
            <a:pPr marL="514350" indent="-514350">
              <a:buAutoNum type="arabicPeriod"/>
            </a:pPr>
            <a:r>
              <a:rPr lang="en-US" sz="1800" dirty="0" err="1" smtClean="0"/>
              <a:t>Peyman</a:t>
            </a:r>
            <a:r>
              <a:rPr lang="en-US" sz="1800" dirty="0" smtClean="0"/>
              <a:t> GA, Lee PJ, Seal DV. </a:t>
            </a:r>
            <a:r>
              <a:rPr lang="en-US" sz="1800" dirty="0" err="1" smtClean="0"/>
              <a:t>Endophthalmitis</a:t>
            </a:r>
            <a:r>
              <a:rPr lang="en-US" sz="1800" dirty="0" smtClean="0"/>
              <a:t>: Diagnosis and Management. London, England: Taylor &amp; Francis; 2004: pp 90-91. </a:t>
            </a:r>
          </a:p>
          <a:p>
            <a:pPr marL="514350" indent="-514350">
              <a:buAutoNum type="arabicPeriod"/>
            </a:pPr>
            <a:r>
              <a:rPr lang="en-US" sz="1800" dirty="0" err="1" smtClean="0"/>
              <a:t>Soheilian</a:t>
            </a:r>
            <a:r>
              <a:rPr lang="en-US" sz="1800" dirty="0" smtClean="0"/>
              <a:t> M, </a:t>
            </a:r>
            <a:r>
              <a:rPr lang="en-US" sz="1800" dirty="0" err="1" smtClean="0"/>
              <a:t>Rafati</a:t>
            </a:r>
            <a:r>
              <a:rPr lang="en-US" sz="1800" dirty="0" smtClean="0"/>
              <a:t> N, </a:t>
            </a:r>
            <a:r>
              <a:rPr lang="en-US" sz="1800" dirty="0" err="1" smtClean="0"/>
              <a:t>Mohebbi</a:t>
            </a:r>
            <a:r>
              <a:rPr lang="en-US" sz="1800" dirty="0" smtClean="0"/>
              <a:t> MR, </a:t>
            </a:r>
            <a:r>
              <a:rPr lang="en-US" sz="1800" dirty="0" err="1" smtClean="0"/>
              <a:t>Yazdani</a:t>
            </a:r>
            <a:r>
              <a:rPr lang="en-US" sz="1800" dirty="0" smtClean="0"/>
              <a:t> S, </a:t>
            </a:r>
            <a:r>
              <a:rPr lang="en-US" sz="1800" dirty="0" err="1" smtClean="0"/>
              <a:t>Habibabadi</a:t>
            </a:r>
            <a:r>
              <a:rPr lang="en-US" sz="1800" dirty="0" smtClean="0"/>
              <a:t> HF, </a:t>
            </a:r>
            <a:r>
              <a:rPr lang="en-US" sz="1800" dirty="0" err="1" smtClean="0"/>
              <a:t>Feghhi</a:t>
            </a:r>
            <a:r>
              <a:rPr lang="en-US" sz="1800" dirty="0" smtClean="0"/>
              <a:t> M, et al. Prophylaxis of acute posttraumatic bacterial </a:t>
            </a:r>
            <a:r>
              <a:rPr lang="en-US" sz="1800" dirty="0" err="1" smtClean="0"/>
              <a:t>endophthalmitis</a:t>
            </a:r>
            <a:r>
              <a:rPr lang="en-US" sz="1800" dirty="0" smtClean="0"/>
              <a:t>: a multicenter, randomized clinical trial of intraocular antibiotic injection, report 2. Archives of ophthalmology. 2007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 AAO  Section 9 Intraocular inflammatory and </a:t>
            </a:r>
            <a:r>
              <a:rPr lang="en-US" sz="1800" dirty="0" err="1" smtClean="0"/>
              <a:t>uveitis</a:t>
            </a:r>
            <a:r>
              <a:rPr lang="en-US" sz="1800" dirty="0" smtClean="0"/>
              <a:t> 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Will Eye Manual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I. Introduction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Endophthalmitis</a:t>
            </a:r>
            <a:r>
              <a:rPr lang="en-US" sz="2800" dirty="0" smtClean="0"/>
              <a:t> </a:t>
            </a:r>
            <a:r>
              <a:rPr lang="en-US" dirty="0" smtClean="0">
                <a:latin typeface="Bodoni MT Condensed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a serious intraocular inflammatory reaction, involving both the posterior and anterior chambers is attributable to bacterial or fungal infection, marked by inflammation of intraocular fluid and tissues</a:t>
            </a:r>
            <a:r>
              <a:rPr lang="en-US" dirty="0" smtClean="0">
                <a:latin typeface="Miriam" pitchFamily="34" charset="-79"/>
                <a:cs typeface="Miriam" pitchFamily="34" charset="-79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1800" i="1" dirty="0" smtClean="0"/>
              <a:t>( will Eye Manual and AAO Section 9 Intraocular inflammation and </a:t>
            </a:r>
            <a:r>
              <a:rPr lang="en-US" sz="1800" i="1" dirty="0" err="1" smtClean="0"/>
              <a:t>uveitis</a:t>
            </a:r>
            <a:r>
              <a:rPr lang="en-US" sz="1800" i="1" dirty="0" smtClean="0"/>
              <a:t> ) </a:t>
            </a:r>
            <a:endParaRPr lang="en-US" sz="2400" i="1" dirty="0" smtClean="0"/>
          </a:p>
          <a:p>
            <a:pPr>
              <a:buNone/>
            </a:pPr>
            <a:endParaRPr lang="en-US" sz="1100" i="1" dirty="0" smtClean="0"/>
          </a:p>
          <a:p>
            <a:r>
              <a:rPr lang="en-US" sz="2800" dirty="0" smtClean="0"/>
              <a:t> </a:t>
            </a:r>
            <a:r>
              <a:rPr lang="en-US" sz="2800" b="1" dirty="0" smtClean="0"/>
              <a:t>General categories :</a:t>
            </a:r>
            <a:r>
              <a:rPr lang="en-US" sz="2800" dirty="0" smtClean="0"/>
              <a:t> </a:t>
            </a:r>
            <a:r>
              <a:rPr lang="en-US" sz="2800" i="1" dirty="0" smtClean="0"/>
              <a:t>(et al)</a:t>
            </a:r>
            <a:endParaRPr lang="en-US" sz="2800" b="1" i="1" dirty="0" smtClean="0"/>
          </a:p>
          <a:p>
            <a:pPr lvl="1"/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Postoperative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endophthalmitis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( acute, delayed-onset,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Conjunctival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filtering- bleb )  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75% </a:t>
            </a:r>
            <a:endParaRPr lang="en-US" sz="2600" dirty="0" smtClean="0">
              <a:latin typeface="Miriam" pitchFamily="34" charset="-79"/>
              <a:cs typeface="Miriam" pitchFamily="34" charset="-79"/>
            </a:endParaRPr>
          </a:p>
          <a:p>
            <a:pPr lvl="1"/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Posttraumatic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endophthalmitis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20%</a:t>
            </a:r>
          </a:p>
          <a:p>
            <a:pPr lvl="1"/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 Endogenous endophthalmitis  5%</a:t>
            </a:r>
          </a:p>
          <a:p>
            <a:pPr lvl="1"/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Miscellaneous noninfectious causes ( sterile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uveitis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,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phacoanaphylactic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endophthalmitis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, Sympathetic </a:t>
            </a:r>
            <a:r>
              <a:rPr lang="en-US" sz="2600" dirty="0" err="1" smtClean="0">
                <a:latin typeface="Miriam" pitchFamily="34" charset="-79"/>
                <a:cs typeface="Miriam" pitchFamily="34" charset="-79"/>
              </a:rPr>
              <a:t>ophthalmia</a:t>
            </a:r>
            <a:r>
              <a:rPr lang="en-US" sz="2600" dirty="0" smtClean="0">
                <a:latin typeface="Miriam" pitchFamily="34" charset="-79"/>
                <a:cs typeface="Miriam" pitchFamily="34" charset="-79"/>
              </a:rPr>
              <a:t> ) </a:t>
            </a:r>
          </a:p>
          <a:p>
            <a:pPr lvl="1"/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>
                <a:solidFill>
                  <a:schemeClr val="accent6">
                    <a:lumMod val="75000"/>
                  </a:schemeClr>
                </a:solidFill>
              </a:rPr>
              <a:t>Posttraumatic </a:t>
            </a:r>
            <a:r>
              <a:rPr lang="en-US" sz="3800" dirty="0" err="1" smtClean="0">
                <a:solidFill>
                  <a:schemeClr val="accent6">
                    <a:lumMod val="75000"/>
                  </a:schemeClr>
                </a:solidFill>
              </a:rPr>
              <a:t>endophthalmitis</a:t>
            </a:r>
            <a:endParaRPr lang="en-US" sz="3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sz="3700" dirty="0" smtClean="0"/>
              <a:t>Intraocular infection involving the anterior and posterior segment of the eye after a traumatic open globe injury </a:t>
            </a:r>
          </a:p>
          <a:p>
            <a:pPr lvl="1">
              <a:buNone/>
            </a:pPr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800" dirty="0" smtClean="0"/>
              <a:t>The incidence:</a:t>
            </a:r>
          </a:p>
          <a:p>
            <a:pPr lvl="1"/>
            <a:r>
              <a:rPr lang="en-US" sz="3800" dirty="0" smtClean="0"/>
              <a:t>12</a:t>
            </a:r>
            <a:r>
              <a:rPr lang="en-US" sz="3800" dirty="0" smtClean="0"/>
              <a:t>% of eyes with history of penetrating injury without IOFBs. </a:t>
            </a:r>
          </a:p>
          <a:p>
            <a:pPr lvl="1"/>
            <a:r>
              <a:rPr lang="en-US" sz="3800" dirty="0" smtClean="0"/>
              <a:t>Higher infection rates </a:t>
            </a:r>
            <a:r>
              <a:rPr lang="en-US" sz="3800" dirty="0" smtClean="0"/>
              <a:t>-</a:t>
            </a:r>
            <a:r>
              <a:rPr lang="en-US" sz="3800" dirty="0" smtClean="0"/>
              <a:t> </a:t>
            </a:r>
            <a:r>
              <a:rPr lang="en-US" sz="3800" dirty="0" smtClean="0"/>
              <a:t>with open globe injury </a:t>
            </a:r>
            <a:r>
              <a:rPr lang="en-US" sz="3800" b="1" dirty="0" smtClean="0"/>
              <a:t>contaminated with organic matter</a:t>
            </a:r>
            <a:r>
              <a:rPr lang="en-US" sz="3800" dirty="0" smtClean="0"/>
              <a:t>.</a:t>
            </a:r>
            <a:endParaRPr lang="en-US" sz="3800" dirty="0" smtClean="0"/>
          </a:p>
          <a:p>
            <a:pPr lvl="1" algn="ctr">
              <a:buNone/>
            </a:pPr>
            <a:r>
              <a:rPr lang="en-US" sz="2000" dirty="0" smtClean="0"/>
              <a:t>( </a:t>
            </a:r>
            <a:r>
              <a:rPr lang="en-US" sz="2400" dirty="0" smtClean="0"/>
              <a:t>Essex RW, Yi Q, Charles PG, Allen PJ. Post-traumatic </a:t>
            </a:r>
            <a:r>
              <a:rPr lang="en-US" sz="2400" dirty="0" err="1" smtClean="0"/>
              <a:t>endophthalmitis</a:t>
            </a:r>
            <a:r>
              <a:rPr lang="en-US" dirty="0" smtClean="0"/>
              <a:t>)</a:t>
            </a:r>
          </a:p>
          <a:p>
            <a:pPr lvl="1" algn="ctr">
              <a:buNone/>
            </a:pPr>
            <a:endParaRPr lang="en-US" dirty="0" smtClean="0"/>
          </a:p>
          <a:p>
            <a:r>
              <a:rPr lang="en-US" sz="3800" dirty="0" smtClean="0"/>
              <a:t>Frequency : </a:t>
            </a:r>
          </a:p>
          <a:p>
            <a:pPr lvl="1"/>
            <a:r>
              <a:rPr lang="en-US" sz="3700" b="1" dirty="0" smtClean="0"/>
              <a:t>Rural penetrating trauma </a:t>
            </a:r>
            <a:r>
              <a:rPr lang="en-US" sz="3700" dirty="0" smtClean="0"/>
              <a:t>: </a:t>
            </a:r>
            <a:r>
              <a:rPr lang="en-US" dirty="0" smtClean="0"/>
              <a:t>30% </a:t>
            </a:r>
            <a:r>
              <a:rPr lang="en-US" sz="2300" i="1" dirty="0" smtClean="0"/>
              <a:t>(</a:t>
            </a:r>
            <a:r>
              <a:rPr lang="en-US" sz="2300" i="1" dirty="0" err="1" smtClean="0"/>
              <a:t>boldt</a:t>
            </a:r>
            <a:r>
              <a:rPr lang="en-US" sz="2300" i="1" dirty="0" smtClean="0"/>
              <a:t> HC, </a:t>
            </a:r>
            <a:r>
              <a:rPr lang="en-US" sz="2300" i="1" dirty="0" err="1" smtClean="0"/>
              <a:t>Pulido</a:t>
            </a:r>
            <a:r>
              <a:rPr lang="en-US" sz="2300" i="1" dirty="0" smtClean="0"/>
              <a:t> JS, </a:t>
            </a:r>
            <a:r>
              <a:rPr lang="en-US" sz="2300" i="1" dirty="0" err="1" smtClean="0"/>
              <a:t>blodi</a:t>
            </a:r>
            <a:r>
              <a:rPr lang="en-US" sz="2300" i="1" dirty="0" smtClean="0"/>
              <a:t> CF et al )</a:t>
            </a:r>
            <a:r>
              <a:rPr lang="en-US" sz="2300" dirty="0" smtClean="0"/>
              <a:t>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I. Introduction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II. </a:t>
            </a:r>
            <a:r>
              <a:rPr lang="en-US" sz="3600" b="1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Infectious agents are introduced at the time of primary open globe injury. </a:t>
            </a:r>
          </a:p>
          <a:p>
            <a:pPr>
              <a:buNone/>
            </a:pPr>
            <a:endParaRPr lang="en-US" sz="105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The trauma usually occurs in a non-sterile environment which increases the risk of infection.</a:t>
            </a: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sz="14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Prophylactic antibiotics, used during the repair of the primary injury but the best route and duration of the antibiotics to decrease the risk of </a:t>
            </a:r>
            <a:r>
              <a:rPr lang="en-US" sz="2400" dirty="0" err="1" smtClean="0">
                <a:latin typeface="Lucida Sans Unicode" pitchFamily="34" charset="0"/>
                <a:cs typeface="Lucida Sans Unicode" pitchFamily="34" charset="0"/>
              </a:rPr>
              <a:t>endophthalmitis</a:t>
            </a:r>
            <a:r>
              <a:rPr lang="en-US" sz="2400" dirty="0" smtClean="0">
                <a:latin typeface="Lucida Sans Unicode" pitchFamily="34" charset="0"/>
                <a:cs typeface="Lucida Sans Unicode" pitchFamily="34" charset="0"/>
              </a:rPr>
              <a:t>. </a:t>
            </a:r>
          </a:p>
          <a:p>
            <a:pPr>
              <a:buNone/>
            </a:pPr>
            <a:endParaRPr lang="en-US" sz="12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800" b="1" dirty="0" smtClean="0"/>
              <a:t>Primary prevention</a:t>
            </a:r>
            <a:endParaRPr lang="en-US" sz="2800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C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losure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of the open globe wound </a:t>
            </a:r>
          </a:p>
          <a:p>
            <a:pPr lvl="1"/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R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emoval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of IOFB </a:t>
            </a:r>
          </a:p>
          <a:p>
            <a:pPr lvl="1"/>
            <a:r>
              <a:rPr lang="en-US" sz="2000" dirty="0" err="1" smtClean="0">
                <a:latin typeface="Lucida Sans Unicode" pitchFamily="34" charset="0"/>
                <a:cs typeface="Lucida Sans Unicode" pitchFamily="34" charset="0"/>
              </a:rPr>
              <a:t>Intravitreal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antibiotics in cases of IOFB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/>
              <a:t>III.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History</a:t>
            </a:r>
          </a:p>
          <a:p>
            <a:pPr lvl="1"/>
            <a:r>
              <a:rPr lang="en-US" dirty="0" smtClean="0"/>
              <a:t> A recent history of penetrating ocular trauma is present</a:t>
            </a:r>
          </a:p>
          <a:p>
            <a:r>
              <a:rPr lang="en-US" b="1" dirty="0" smtClean="0"/>
              <a:t>Physical examination</a:t>
            </a:r>
          </a:p>
          <a:p>
            <a:pPr lvl="1"/>
            <a:r>
              <a:rPr lang="en-US" dirty="0" smtClean="0"/>
              <a:t>Detailed anterior segment </a:t>
            </a:r>
          </a:p>
          <a:p>
            <a:pPr lvl="1"/>
            <a:r>
              <a:rPr lang="en-US" dirty="0" smtClean="0"/>
              <a:t>Posterior segment </a:t>
            </a:r>
          </a:p>
          <a:p>
            <a:pPr lvl="1"/>
            <a:r>
              <a:rPr lang="en-US" dirty="0" smtClean="0"/>
              <a:t> A B-scan of the posterior segment may be performed in traumatic eyes suspicious for IOFBs. </a:t>
            </a:r>
          </a:p>
          <a:p>
            <a:r>
              <a:rPr lang="en-US" b="1" dirty="0" smtClean="0"/>
              <a:t>Signs</a:t>
            </a:r>
          </a:p>
          <a:p>
            <a:pPr lvl="1"/>
            <a:r>
              <a:rPr lang="en-US" dirty="0" err="1" smtClean="0"/>
              <a:t>Conjunctival</a:t>
            </a:r>
            <a:r>
              <a:rPr lang="en-US" dirty="0" smtClean="0"/>
              <a:t> injection +/-</a:t>
            </a:r>
            <a:r>
              <a:rPr lang="en-US" dirty="0" err="1" smtClean="0"/>
              <a:t>Chemosis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Purulent discharge </a:t>
            </a:r>
          </a:p>
          <a:p>
            <a:pPr lvl="1"/>
            <a:r>
              <a:rPr lang="en-US" dirty="0" smtClean="0"/>
              <a:t>Mild to moderate anterior chamber reaction </a:t>
            </a:r>
          </a:p>
          <a:p>
            <a:pPr lvl="1"/>
            <a:r>
              <a:rPr lang="en-US" dirty="0" err="1" smtClean="0"/>
              <a:t>Hypopyon</a:t>
            </a:r>
            <a:r>
              <a:rPr lang="en-US" dirty="0" smtClean="0"/>
              <a:t> +/- fibrin membranes </a:t>
            </a:r>
          </a:p>
          <a:p>
            <a:pPr lvl="1"/>
            <a:r>
              <a:rPr lang="en-US" dirty="0" err="1" smtClean="0"/>
              <a:t>Vitritis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Lid edema 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 err="1" smtClean="0"/>
              <a:t>periorbital</a:t>
            </a:r>
            <a:r>
              <a:rPr lang="en-US" dirty="0" smtClean="0"/>
              <a:t> </a:t>
            </a:r>
            <a:r>
              <a:rPr lang="en-US" dirty="0" err="1" smtClean="0"/>
              <a:t>erythema</a:t>
            </a:r>
            <a:r>
              <a:rPr lang="en-US" dirty="0" smtClean="0"/>
              <a:t> &amp; </a:t>
            </a:r>
            <a:r>
              <a:rPr lang="en-US" dirty="0" err="1" smtClean="0"/>
              <a:t>proptosis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III. Diagnosis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Symptoms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Depend on the virulence of the organism. 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Range from mild photophobia and pain to excruciating pain, tearing and decreased vision. 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Clinical diagnosis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Pain with </a:t>
            </a:r>
            <a:r>
              <a:rPr lang="en-US" sz="3600" dirty="0" err="1" smtClean="0"/>
              <a:t>hypopyon</a:t>
            </a:r>
            <a:r>
              <a:rPr lang="en-US" sz="36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 </a:t>
            </a:r>
            <a:r>
              <a:rPr lang="en-US" sz="3600" dirty="0" err="1" smtClean="0"/>
              <a:t>Vitritis</a:t>
            </a:r>
            <a:r>
              <a:rPr lang="en-US" sz="3600" dirty="0" smtClean="0"/>
              <a:t> suggests an infection until proven.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 Important to distinguish bacterial from fungal infection since the treatment is different. 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</a:t>
            </a:r>
            <a:r>
              <a:rPr lang="en-US" sz="3600" dirty="0" smtClean="0"/>
              <a:t>ungal </a:t>
            </a:r>
            <a:r>
              <a:rPr lang="en-US" sz="3600" dirty="0" smtClean="0"/>
              <a:t>infection may just have mild discomfort.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III.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Diagnostic </a:t>
            </a:r>
            <a:r>
              <a:rPr lang="en-US" b="1" dirty="0" smtClean="0"/>
              <a:t>procedures</a:t>
            </a:r>
          </a:p>
          <a:p>
            <a:pPr>
              <a:buNone/>
            </a:pPr>
            <a:endParaRPr lang="en-US" sz="1600" b="1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B-scan to evaluate for vitreous opacities,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status of retina and choroid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CT scan to evaluate a retained IOFB if the history is suspicious for one.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algn="l"/>
            <a:r>
              <a:rPr lang="en-US" b="1" dirty="0" smtClean="0"/>
              <a:t>III.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Laboratory test</a:t>
            </a:r>
          </a:p>
          <a:p>
            <a:pPr lvl="1"/>
            <a:r>
              <a:rPr lang="en-US" dirty="0" smtClean="0"/>
              <a:t>Cultures from the wound, vitreous and </a:t>
            </a:r>
            <a:r>
              <a:rPr lang="en-US" dirty="0" smtClean="0"/>
              <a:t> </a:t>
            </a:r>
            <a:r>
              <a:rPr lang="en-US" dirty="0" smtClean="0"/>
              <a:t>anterior chamber for identification of aerobic, anaerobic bacteria and fungus. </a:t>
            </a:r>
          </a:p>
          <a:p>
            <a:pPr lvl="1"/>
            <a:r>
              <a:rPr lang="en-US" dirty="0" smtClean="0"/>
              <a:t>Order : Gram </a:t>
            </a:r>
            <a:r>
              <a:rPr lang="en-US" dirty="0" smtClean="0"/>
              <a:t>stain and KOH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70</a:t>
            </a:r>
            <a:r>
              <a:rPr lang="en-US" dirty="0" smtClean="0"/>
              <a:t>% of </a:t>
            </a:r>
            <a:r>
              <a:rPr lang="en-US" dirty="0" smtClean="0"/>
              <a:t>vitreous only  : </a:t>
            </a:r>
            <a:r>
              <a:rPr lang="en-US" dirty="0" smtClean="0"/>
              <a:t> </a:t>
            </a:r>
            <a:r>
              <a:rPr lang="en-US" dirty="0" smtClean="0"/>
              <a:t>positive results. </a:t>
            </a:r>
          </a:p>
          <a:p>
            <a:pPr lvl="1"/>
            <a:r>
              <a:rPr lang="en-US" dirty="0" smtClean="0"/>
              <a:t>PCR assays of vitreous for identification of bacterial and </a:t>
            </a:r>
            <a:r>
              <a:rPr lang="en-US" dirty="0" smtClean="0"/>
              <a:t>fungal. </a:t>
            </a:r>
            <a:endParaRPr lang="en-US" dirty="0" smtClean="0"/>
          </a:p>
          <a:p>
            <a:pPr lvl="1"/>
            <a:r>
              <a:rPr lang="en-US" dirty="0" smtClean="0"/>
              <a:t>Blood </a:t>
            </a:r>
            <a:r>
              <a:rPr lang="en-US" dirty="0" smtClean="0"/>
              <a:t>cultures if septicemia suspected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1419</Words>
  <Application>Microsoft Office PowerPoint</Application>
  <PresentationFormat>On-screen Show (4:3)</PresentationFormat>
  <Paragraphs>229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Contents </vt:lpstr>
      <vt:lpstr>I. Introduction </vt:lpstr>
      <vt:lpstr>Slide 4</vt:lpstr>
      <vt:lpstr>II. Pathophysiology</vt:lpstr>
      <vt:lpstr>III. Diagnosis</vt:lpstr>
      <vt:lpstr>III. Diagnosis</vt:lpstr>
      <vt:lpstr>III. Diagnosis</vt:lpstr>
      <vt:lpstr>III. Diagnosis</vt:lpstr>
      <vt:lpstr>IV.  Differential diagnosis</vt:lpstr>
      <vt:lpstr>V. Management </vt:lpstr>
      <vt:lpstr>V. Management</vt:lpstr>
      <vt:lpstr>V. Management</vt:lpstr>
      <vt:lpstr>V. Management </vt:lpstr>
      <vt:lpstr> V. Management</vt:lpstr>
      <vt:lpstr>  V. Management</vt:lpstr>
      <vt:lpstr>Complications </vt:lpstr>
      <vt:lpstr>Prognosis </vt:lpstr>
      <vt:lpstr>Slide 19</vt:lpstr>
      <vt:lpstr>VI.Case  </vt:lpstr>
      <vt:lpstr>VI. Case </vt:lpstr>
      <vt:lpstr>VI. Case  </vt:lpstr>
      <vt:lpstr>VI. Case</vt:lpstr>
      <vt:lpstr>VI. Case </vt:lpstr>
      <vt:lpstr>VI. Case </vt:lpstr>
      <vt:lpstr>VII. Case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</dc:creator>
  <cp:lastModifiedBy>Don</cp:lastModifiedBy>
  <cp:revision>105</cp:revision>
  <dcterms:created xsi:type="dcterms:W3CDTF">2014-11-27T17:19:31Z</dcterms:created>
  <dcterms:modified xsi:type="dcterms:W3CDTF">2014-12-05T08:02:22Z</dcterms:modified>
</cp:coreProperties>
</file>